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64" r:id="rId10"/>
    <p:sldId id="265" r:id="rId11"/>
    <p:sldId id="266" r:id="rId12"/>
    <p:sldId id="287" r:id="rId13"/>
    <p:sldId id="269" r:id="rId14"/>
    <p:sldId id="28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77" r:id="rId24"/>
    <p:sldId id="284" r:id="rId25"/>
    <p:sldId id="285" r:id="rId26"/>
    <p:sldId id="286" r:id="rId27"/>
    <p:sldId id="281" r:id="rId28"/>
    <p:sldId id="290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EDF0ABA8-C9D0-449E-AD68-E392CE7D22A0}">
  <a:tblStyle styleId="{EDF0ABA8-C9D0-449E-AD68-E392CE7D22A0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A6F157D7-B540-4702-B8BB-6AC520728320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5D481FC-9104-429A-B8E5-A69D1DA42086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F744515-F3D0-4A81-8004-0C5CF5394EA4}" styleName="Table_3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D556DD21-3C44-4C51-91BA-B0FD42D1D257}" styleName="Table_4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D42A091-2E30-4002-BD34-79D6D95F3A1A}" styleName="Table_5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7954" autoAdjust="0"/>
  </p:normalViewPr>
  <p:slideViewPr>
    <p:cSldViewPr snapToGrid="0">
      <p:cViewPr varScale="1">
        <p:scale>
          <a:sx n="92" d="100"/>
          <a:sy n="92" d="100"/>
        </p:scale>
        <p:origin x="-76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2725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Graph databases are only one kind of NoSQL database</a:t>
            </a:r>
          </a:p>
        </p:txBody>
      </p:sp>
    </p:spTree>
    <p:extLst>
      <p:ext uri="{BB962C8B-B14F-4D97-AF65-F5344CB8AC3E}">
        <p14:creationId xmlns:p14="http://schemas.microsoft.com/office/powerpoint/2010/main" val="236483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126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793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7289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Neo4j? open source, easy to use, leader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128962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072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243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64862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0595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0136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360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unlocking a whole new world of analytics. New angles on analytics problems -- from entity-centric to network-focused. And this fits back in with what you’re doing with more traditional analytics. not antagonistic but complementary</a:t>
            </a:r>
            <a:r>
              <a:rPr lang="en" dirty="0" smtClean="0"/>
              <a:t>. Don’t need specific examples, just hit these</a:t>
            </a:r>
            <a:r>
              <a:rPr lang="en" baseline="0" dirty="0" smtClean="0"/>
              <a:t> points.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28550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23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752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11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Points</a:t>
            </a:r>
            <a:r>
              <a:rPr lang="en" dirty="0"/>
              <a:t>: 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-Audience is familiar with Graph DBs even if they don’t realize it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-Can be used at-scale for customer-facing, real-time, but also useful for facilitating analytics (research, data exploration etc.)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382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1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343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75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545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37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89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7600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19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mention the distinction between RDBMS and data warehouses, where queryability is more important than storage efficiency.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Note:</a:t>
            </a:r>
            <a:r>
              <a:rPr lang="en" baseline="0" dirty="0" smtClean="0"/>
              <a:t> Graph DBs don’t replace Relational DBs; they complement them by being more amenable to certain tasks</a:t>
            </a:r>
            <a:endParaRPr lang="e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95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7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7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SzPct val="100000"/>
              <a:defRPr sz="4200"/>
            </a:lvl1pPr>
            <a:lvl2pPr algn="ctr" rtl="0">
              <a:spcBef>
                <a:spcPts val="0"/>
              </a:spcBef>
              <a:buSzPct val="100000"/>
              <a:defRPr sz="4200"/>
            </a:lvl2pPr>
            <a:lvl3pPr algn="ctr" rtl="0">
              <a:spcBef>
                <a:spcPts val="0"/>
              </a:spcBef>
              <a:buSzPct val="100000"/>
              <a:defRPr sz="4200"/>
            </a:lvl3pPr>
            <a:lvl4pPr algn="ctr" rtl="0">
              <a:spcBef>
                <a:spcPts val="0"/>
              </a:spcBef>
              <a:buSzPct val="100000"/>
              <a:defRPr sz="4200"/>
            </a:lvl4pPr>
            <a:lvl5pPr algn="ctr" rtl="0">
              <a:spcBef>
                <a:spcPts val="0"/>
              </a:spcBef>
              <a:buSzPct val="100000"/>
              <a:defRPr sz="4200"/>
            </a:lvl5pPr>
            <a:lvl6pPr algn="ctr" rtl="0">
              <a:spcBef>
                <a:spcPts val="0"/>
              </a:spcBef>
              <a:buSzPct val="100000"/>
              <a:defRPr sz="4200"/>
            </a:lvl6pPr>
            <a:lvl7pPr algn="ctr" rtl="0">
              <a:spcBef>
                <a:spcPts val="0"/>
              </a:spcBef>
              <a:buSzPct val="100000"/>
              <a:defRPr sz="4200"/>
            </a:lvl7pPr>
            <a:lvl8pPr algn="ctr" rtl="0">
              <a:spcBef>
                <a:spcPts val="0"/>
              </a:spcBef>
              <a:buSzPct val="100000"/>
              <a:defRPr sz="4200"/>
            </a:lvl8pPr>
            <a:lvl9pPr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599" cy="1917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14000" b="1"/>
            </a:lvl1pPr>
            <a:lvl2pPr algn="ctr" rtl="0">
              <a:spcBef>
                <a:spcPts val="0"/>
              </a:spcBef>
              <a:buSzPct val="100000"/>
              <a:defRPr sz="14000" b="1"/>
            </a:lvl2pPr>
            <a:lvl3pPr algn="ctr" rtl="0">
              <a:spcBef>
                <a:spcPts val="0"/>
              </a:spcBef>
              <a:buSzPct val="100000"/>
              <a:defRPr sz="14000" b="1"/>
            </a:lvl3pPr>
            <a:lvl4pPr algn="ctr" rtl="0">
              <a:spcBef>
                <a:spcPts val="0"/>
              </a:spcBef>
              <a:buSzPct val="100000"/>
              <a:defRPr sz="14000" b="1"/>
            </a:lvl4pPr>
            <a:lvl5pPr algn="ctr" rtl="0">
              <a:spcBef>
                <a:spcPts val="0"/>
              </a:spcBef>
              <a:buSzPct val="100000"/>
              <a:defRPr sz="14000" b="1"/>
            </a:lvl5pPr>
            <a:lvl6pPr algn="ctr" rtl="0">
              <a:spcBef>
                <a:spcPts val="0"/>
              </a:spcBef>
              <a:buSzPct val="100000"/>
              <a:defRPr sz="14000" b="1"/>
            </a:lvl6pPr>
            <a:lvl7pPr algn="ctr" rtl="0">
              <a:spcBef>
                <a:spcPts val="0"/>
              </a:spcBef>
              <a:buSzPct val="100000"/>
              <a:defRPr sz="14000" b="1"/>
            </a:lvl7pPr>
            <a:lvl8pPr algn="ctr" rtl="0">
              <a:spcBef>
                <a:spcPts val="0"/>
              </a:spcBef>
              <a:buSzPct val="100000"/>
              <a:defRPr sz="14000" b="1"/>
            </a:lvl8pPr>
            <a:lvl9pPr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599" cy="901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zach.beaver@elderresearch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Beyond SQL: Intro to Graph Databases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Zach Beaver &amp; Ryan McGibony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Data Scientists, Elder Research, Inc.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Sammy works hard all day and produces...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0" y="1379500"/>
            <a:ext cx="5917048" cy="306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6335375" y="1441775"/>
            <a:ext cx="2710200" cy="32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Runtime</a:t>
            </a:r>
            <a:r>
              <a:rPr lang="en"/>
              <a:t>: ~ 1 hour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Dev. Time</a:t>
            </a:r>
            <a:r>
              <a:rPr lang="en"/>
              <a:t>: 4 hours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Sammy’s Stress</a:t>
            </a:r>
            <a:r>
              <a:rPr lang="en"/>
              <a:t>: :-( 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Code maintainability</a:t>
            </a:r>
            <a:r>
              <a:rPr lang="en"/>
              <a:t>: :-(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62500" y="1028700"/>
            <a:ext cx="2469000" cy="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/>
              <a:t>SQL Query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6576600" y="1101275"/>
            <a:ext cx="2469000" cy="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The Specs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21" y="3328621"/>
            <a:ext cx="833574" cy="156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Gabby finishes her work quickly and produces... 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5" y="1581945"/>
            <a:ext cx="5017049" cy="12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73650" y="1171500"/>
            <a:ext cx="3946500" cy="3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/>
              <a:t>Cypher Query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576600" y="1101275"/>
            <a:ext cx="2469000" cy="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The Specs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335375" y="1441775"/>
            <a:ext cx="2710200" cy="32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Runtime</a:t>
            </a:r>
            <a:r>
              <a:rPr lang="en"/>
              <a:t>: a few seconds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Dev. Time</a:t>
            </a:r>
            <a:r>
              <a:rPr lang="en"/>
              <a:t>: 15 minutes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Gabby’s Stress</a:t>
            </a:r>
            <a:r>
              <a:rPr lang="en"/>
              <a:t>: :-) </a:t>
            </a:r>
            <a:br>
              <a:rPr lang="en"/>
            </a:br>
            <a:endParaRPr lang="en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u="sng"/>
              <a:t>Code maintainability</a:t>
            </a:r>
            <a:r>
              <a:rPr lang="en"/>
              <a:t>: :-)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79950" y="4668275"/>
            <a:ext cx="8984099" cy="33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Ironic Take-away:</a:t>
            </a:r>
            <a:r>
              <a:rPr lang="en" sz="1800"/>
              <a:t> Relational Databases aren’t ideal for exploring RELATIONSHIPS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775" y="2464350"/>
            <a:ext cx="1387850" cy="18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	From RDBMS… 			…to </a:t>
            </a:r>
            <a:r>
              <a:rPr lang="en" dirty="0"/>
              <a:t>Graph</a:t>
            </a:r>
          </a:p>
        </p:txBody>
      </p:sp>
      <p:graphicFrame>
        <p:nvGraphicFramePr>
          <p:cNvPr id="173" name="Shape 173"/>
          <p:cNvGraphicFramePr/>
          <p:nvPr/>
        </p:nvGraphicFramePr>
        <p:xfrm>
          <a:off x="225250" y="1446500"/>
          <a:ext cx="1251125" cy="2286000"/>
        </p:xfrm>
        <a:graphic>
          <a:graphicData uri="http://schemas.openxmlformats.org/drawingml/2006/table">
            <a:tbl>
              <a:tblPr>
                <a:noFill/>
                <a:tableStyleId>{4F744515-F3D0-4A81-8004-0C5CF5394EA4}</a:tableStyleId>
              </a:tblPr>
              <a:tblGrid>
                <a:gridCol w="1251125"/>
              </a:tblGrid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Customers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CustomerID 🔑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CompanyName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ContactName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Address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Phone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74" name="Shape 174"/>
          <p:cNvGraphicFramePr/>
          <p:nvPr>
            <p:extLst>
              <p:ext uri="{D42A27DB-BD31-4B8C-83A1-F6EECF244321}">
                <p14:modId xmlns:p14="http://schemas.microsoft.com/office/powerpoint/2010/main" val="2847854148"/>
              </p:ext>
            </p:extLst>
          </p:nvPr>
        </p:nvGraphicFramePr>
        <p:xfrm>
          <a:off x="1892175" y="1446500"/>
          <a:ext cx="1051050" cy="2286000"/>
        </p:xfrm>
        <a:graphic>
          <a:graphicData uri="http://schemas.openxmlformats.org/drawingml/2006/table">
            <a:tbl>
              <a:tblPr>
                <a:noFill/>
                <a:tableStyleId>{D556DD21-3C44-4C51-91BA-B0FD42D1D257}</a:tableStyleId>
              </a:tblPr>
              <a:tblGrid>
                <a:gridCol w="10510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Returns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ReturnID🔑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CustomerID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EmployeeID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ReturnDate</a:t>
                      </a:r>
                      <a:endParaRPr lang="en" sz="1200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Amount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75" name="Shape 175"/>
          <p:cNvGraphicFramePr/>
          <p:nvPr/>
        </p:nvGraphicFramePr>
        <p:xfrm>
          <a:off x="3340025" y="1446500"/>
          <a:ext cx="1231975" cy="2286000"/>
        </p:xfrm>
        <a:graphic>
          <a:graphicData uri="http://schemas.openxmlformats.org/drawingml/2006/table">
            <a:tbl>
              <a:tblPr>
                <a:noFill/>
                <a:tableStyleId>{4D42A091-2E30-4002-BD34-79D6D95F3A1A}</a:tableStyleId>
              </a:tblPr>
              <a:tblGrid>
                <a:gridCol w="1231975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Employees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EmployeeID 🔑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FirstName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LastName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Address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Phone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480623" y="1549420"/>
            <a:ext cx="406122" cy="279238"/>
            <a:chOff x="1651751" y="1549420"/>
            <a:chExt cx="549321" cy="279238"/>
          </a:xfrm>
        </p:grpSpPr>
        <p:cxnSp>
          <p:nvCxnSpPr>
            <p:cNvPr id="176" name="Shape 176"/>
            <p:cNvCxnSpPr/>
            <p:nvPr/>
          </p:nvCxnSpPr>
          <p:spPr>
            <a:xfrm rot="10800000">
              <a:off x="1651751" y="1695848"/>
              <a:ext cx="534349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0" name="Shape 180"/>
            <p:cNvCxnSpPr/>
            <p:nvPr/>
          </p:nvCxnSpPr>
          <p:spPr>
            <a:xfrm>
              <a:off x="2064709" y="1691498"/>
              <a:ext cx="135566" cy="13716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180"/>
            <p:cNvCxnSpPr/>
            <p:nvPr/>
          </p:nvCxnSpPr>
          <p:spPr>
            <a:xfrm rot="5400000">
              <a:off x="2064709" y="1548623"/>
              <a:ext cx="135566" cy="13716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17" name="Group 16"/>
          <p:cNvGrpSpPr/>
          <p:nvPr/>
        </p:nvGrpSpPr>
        <p:grpSpPr>
          <a:xfrm rot="10800000">
            <a:off x="2933903" y="1545368"/>
            <a:ext cx="406122" cy="279238"/>
            <a:chOff x="1651751" y="1549420"/>
            <a:chExt cx="549321" cy="279238"/>
          </a:xfrm>
        </p:grpSpPr>
        <p:cxnSp>
          <p:nvCxnSpPr>
            <p:cNvPr id="18" name="Shape 176"/>
            <p:cNvCxnSpPr/>
            <p:nvPr/>
          </p:nvCxnSpPr>
          <p:spPr>
            <a:xfrm rot="10800000">
              <a:off x="1651751" y="1695848"/>
              <a:ext cx="534349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80"/>
            <p:cNvCxnSpPr/>
            <p:nvPr/>
          </p:nvCxnSpPr>
          <p:spPr>
            <a:xfrm>
              <a:off x="2064709" y="1691498"/>
              <a:ext cx="135566" cy="13716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180"/>
            <p:cNvCxnSpPr/>
            <p:nvPr/>
          </p:nvCxnSpPr>
          <p:spPr>
            <a:xfrm rot="5400000">
              <a:off x="2064709" y="1548623"/>
              <a:ext cx="135566" cy="13716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5" name="Shape 192"/>
          <p:cNvSpPr/>
          <p:nvPr/>
        </p:nvSpPr>
        <p:spPr>
          <a:xfrm>
            <a:off x="6454524" y="1068202"/>
            <a:ext cx="932673" cy="907493"/>
          </a:xfrm>
          <a:prstGeom prst="ellipse">
            <a:avLst/>
          </a:prstGeom>
          <a:solidFill>
            <a:srgbClr val="00B0F0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/>
              <a:t>Return</a:t>
            </a:r>
            <a:endParaRPr lang="en" sz="2400" dirty="0"/>
          </a:p>
        </p:txBody>
      </p:sp>
      <p:sp>
        <p:nvSpPr>
          <p:cNvPr id="36" name="Shape 192"/>
          <p:cNvSpPr/>
          <p:nvPr/>
        </p:nvSpPr>
        <p:spPr>
          <a:xfrm>
            <a:off x="4909237" y="2156694"/>
            <a:ext cx="932673" cy="907493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/>
              <a:t>Cust</a:t>
            </a:r>
            <a:endParaRPr lang="en" sz="2400" dirty="0"/>
          </a:p>
        </p:txBody>
      </p:sp>
      <p:sp>
        <p:nvSpPr>
          <p:cNvPr id="37" name="Shape 192"/>
          <p:cNvSpPr/>
          <p:nvPr/>
        </p:nvSpPr>
        <p:spPr>
          <a:xfrm>
            <a:off x="8018424" y="2147168"/>
            <a:ext cx="932673" cy="9074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/>
              <a:t>Emp</a:t>
            </a:r>
            <a:endParaRPr lang="en" sz="2400" dirty="0"/>
          </a:p>
        </p:txBody>
      </p:sp>
      <p:cxnSp>
        <p:nvCxnSpPr>
          <p:cNvPr id="6" name="Straight Arrow Connector 5"/>
          <p:cNvCxnSpPr>
            <a:stCxn id="36" idx="7"/>
            <a:endCxn id="35" idx="2"/>
          </p:cNvCxnSpPr>
          <p:nvPr/>
        </p:nvCxnSpPr>
        <p:spPr>
          <a:xfrm flipV="1">
            <a:off x="5705323" y="1521949"/>
            <a:ext cx="749201" cy="76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7" idx="1"/>
            <a:endCxn id="35" idx="6"/>
          </p:cNvCxnSpPr>
          <p:nvPr/>
        </p:nvCxnSpPr>
        <p:spPr>
          <a:xfrm flipH="1" flipV="1">
            <a:off x="7387197" y="1521949"/>
            <a:ext cx="767814" cy="758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192"/>
          <p:cNvSpPr/>
          <p:nvPr/>
        </p:nvSpPr>
        <p:spPr>
          <a:xfrm>
            <a:off x="5841910" y="4037299"/>
            <a:ext cx="932673" cy="90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/>
              <a:t>Addr</a:t>
            </a:r>
            <a:endParaRPr lang="en" sz="2400" dirty="0"/>
          </a:p>
        </p:txBody>
      </p:sp>
      <p:sp>
        <p:nvSpPr>
          <p:cNvPr id="43" name="Shape 192"/>
          <p:cNvSpPr/>
          <p:nvPr/>
        </p:nvSpPr>
        <p:spPr>
          <a:xfrm>
            <a:off x="7085751" y="4037300"/>
            <a:ext cx="932673" cy="9074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 smtClean="0"/>
              <a:t>Phone</a:t>
            </a:r>
            <a:endParaRPr lang="en" sz="2400" dirty="0"/>
          </a:p>
        </p:txBody>
      </p:sp>
      <p:sp>
        <p:nvSpPr>
          <p:cNvPr id="9" name="TextBox 8"/>
          <p:cNvSpPr txBox="1"/>
          <p:nvPr/>
        </p:nvSpPr>
        <p:spPr>
          <a:xfrm rot="18866121">
            <a:off x="5395563" y="1654693"/>
            <a:ext cx="1252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REQUESTED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2668586">
            <a:off x="7315937" y="1724219"/>
            <a:ext cx="1252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PROCESSED</a:t>
            </a:r>
            <a:endParaRPr lang="en-US" sz="1100" dirty="0"/>
          </a:p>
        </p:txBody>
      </p:sp>
      <p:cxnSp>
        <p:nvCxnSpPr>
          <p:cNvPr id="11" name="Straight Arrow Connector 10"/>
          <p:cNvCxnSpPr>
            <a:stCxn id="36" idx="4"/>
            <a:endCxn id="42" idx="1"/>
          </p:cNvCxnSpPr>
          <p:nvPr/>
        </p:nvCxnSpPr>
        <p:spPr>
          <a:xfrm>
            <a:off x="5375574" y="3064187"/>
            <a:ext cx="602923" cy="110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5"/>
            <a:endCxn id="43" idx="0"/>
          </p:cNvCxnSpPr>
          <p:nvPr/>
        </p:nvCxnSpPr>
        <p:spPr>
          <a:xfrm>
            <a:off x="5705323" y="2931288"/>
            <a:ext cx="1846765" cy="110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7" idx="3"/>
            <a:endCxn id="42" idx="0"/>
          </p:cNvCxnSpPr>
          <p:nvPr/>
        </p:nvCxnSpPr>
        <p:spPr>
          <a:xfrm flipH="1">
            <a:off x="6308247" y="2921762"/>
            <a:ext cx="1846764" cy="111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7" idx="4"/>
            <a:endCxn id="43" idx="7"/>
          </p:cNvCxnSpPr>
          <p:nvPr/>
        </p:nvCxnSpPr>
        <p:spPr>
          <a:xfrm flipH="1">
            <a:off x="7881837" y="3054661"/>
            <a:ext cx="602924" cy="1115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206200" y="1490223"/>
            <a:ext cx="1013000" cy="276125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777825" y="1490223"/>
            <a:ext cx="1013000" cy="2761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287062" y="1494243"/>
            <a:ext cx="1013000" cy="276125"/>
          </a:xfrm>
          <a:prstGeom prst="ellipse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21724" y="3031505"/>
            <a:ext cx="1013000" cy="27612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217375" y="3022580"/>
            <a:ext cx="1013000" cy="27612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5601" y="3399824"/>
            <a:ext cx="1013000" cy="27612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142498" y="3399824"/>
            <a:ext cx="1013000" cy="27612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252145" y="1851894"/>
            <a:ext cx="1165400" cy="1043706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100689" y="2732375"/>
            <a:ext cx="152400" cy="1619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00714" y="2732375"/>
            <a:ext cx="152400" cy="1619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510264" y="2732375"/>
            <a:ext cx="152400" cy="16192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1886156" y="3022580"/>
            <a:ext cx="1047746" cy="65336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723729" y="1706173"/>
            <a:ext cx="152400" cy="1619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1875326" y="1894304"/>
            <a:ext cx="1047746" cy="27067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934349" y="1704535"/>
            <a:ext cx="152400" cy="1619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063670" y="1919238"/>
            <a:ext cx="152400" cy="1619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3347519" y="1862114"/>
            <a:ext cx="1165400" cy="104370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234448" y="2769362"/>
            <a:ext cx="152400" cy="1619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424948" y="2769362"/>
            <a:ext cx="152400" cy="1619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615448" y="2769362"/>
            <a:ext cx="152400" cy="16192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4733925" y="0"/>
            <a:ext cx="0" cy="5048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6753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42" grpId="0" animBg="1"/>
      <p:bldP spid="43" grpId="0" animBg="1"/>
      <p:bldP spid="9" grpId="0"/>
      <p:bldP spid="45" grpId="0"/>
      <p:bldP spid="59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62" grpId="0" animBg="1"/>
      <p:bldP spid="63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739025"/>
            <a:ext cx="8520599" cy="282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Let’s see a graph database in action!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No-Code Version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51" y="1071514"/>
            <a:ext cx="5502768" cy="386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Graph DBs and an Analytics Workflow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49" y="1077950"/>
            <a:ext cx="8658376" cy="39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How Do Graphs Support Analytics?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150" y="1070025"/>
            <a:ext cx="4415700" cy="363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Risk Propagation (Pre-Propagation)</a:t>
            </a:r>
          </a:p>
        </p:txBody>
      </p:sp>
      <p:sp>
        <p:nvSpPr>
          <p:cNvPr id="222" name="Shape 222"/>
          <p:cNvSpPr/>
          <p:nvPr/>
        </p:nvSpPr>
        <p:spPr>
          <a:xfrm>
            <a:off x="1850950" y="14271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312600" y="3880050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5728150" y="28416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708500" y="12421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608375" y="23803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7" name="Shape 227"/>
          <p:cNvCxnSpPr>
            <a:stCxn id="225" idx="3"/>
            <a:endCxn id="226" idx="7"/>
          </p:cNvCxnSpPr>
          <p:nvPr/>
        </p:nvCxnSpPr>
        <p:spPr>
          <a:xfrm flipH="1">
            <a:off x="4108503" y="1730955"/>
            <a:ext cx="685800" cy="7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8" name="Shape 228"/>
          <p:cNvCxnSpPr>
            <a:endCxn id="226" idx="5"/>
          </p:cNvCxnSpPr>
          <p:nvPr/>
        </p:nvCxnSpPr>
        <p:spPr>
          <a:xfrm rot="10800000">
            <a:off x="4108471" y="2869130"/>
            <a:ext cx="1619700" cy="18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9" name="Shape 229"/>
          <p:cNvCxnSpPr>
            <a:stCxn id="222" idx="5"/>
            <a:endCxn id="226" idx="1"/>
          </p:cNvCxnSpPr>
          <p:nvPr/>
        </p:nvCxnSpPr>
        <p:spPr>
          <a:xfrm>
            <a:off x="2351046" y="1915930"/>
            <a:ext cx="1343099" cy="548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0" name="Shape 230"/>
          <p:cNvCxnSpPr>
            <a:stCxn id="223" idx="0"/>
            <a:endCxn id="226" idx="3"/>
          </p:cNvCxnSpPr>
          <p:nvPr/>
        </p:nvCxnSpPr>
        <p:spPr>
          <a:xfrm rot="10800000" flipH="1">
            <a:off x="3605549" y="2869050"/>
            <a:ext cx="88500" cy="101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1" name="Shape 231"/>
          <p:cNvSpPr/>
          <p:nvPr/>
        </p:nvSpPr>
        <p:spPr>
          <a:xfrm>
            <a:off x="7281275" y="579200"/>
            <a:ext cx="1619700" cy="214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418300" y="1519650"/>
            <a:ext cx="409500" cy="3875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7418300" y="854525"/>
            <a:ext cx="409500" cy="3875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7942150" y="909625"/>
            <a:ext cx="8901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/>
              <a:t>bad actor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7873550" y="1547250"/>
            <a:ext cx="10275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“good” actor</a:t>
            </a:r>
          </a:p>
        </p:txBody>
      </p:sp>
      <p:sp>
        <p:nvSpPr>
          <p:cNvPr id="236" name="Shape 236"/>
          <p:cNvSpPr/>
          <p:nvPr/>
        </p:nvSpPr>
        <p:spPr>
          <a:xfrm>
            <a:off x="937250" y="40896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37" name="Shape 237"/>
          <p:cNvCxnSpPr>
            <a:stCxn id="236" idx="6"/>
            <a:endCxn id="223" idx="2"/>
          </p:cNvCxnSpPr>
          <p:nvPr/>
        </p:nvCxnSpPr>
        <p:spPr>
          <a:xfrm rot="10800000" flipH="1">
            <a:off x="1523149" y="4166249"/>
            <a:ext cx="1789500" cy="20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8" name="Shape 238"/>
          <p:cNvCxnSpPr/>
          <p:nvPr/>
        </p:nvCxnSpPr>
        <p:spPr>
          <a:xfrm>
            <a:off x="7336400" y="2290300"/>
            <a:ext cx="49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9" name="Shape 239"/>
          <p:cNvSpPr txBox="1"/>
          <p:nvPr/>
        </p:nvSpPr>
        <p:spPr>
          <a:xfrm>
            <a:off x="7850650" y="2124100"/>
            <a:ext cx="1073099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partners with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7187075" y="208025"/>
            <a:ext cx="1808099" cy="2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Legend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Propagating Risk</a:t>
            </a:r>
          </a:p>
        </p:txBody>
      </p:sp>
      <p:sp>
        <p:nvSpPr>
          <p:cNvPr id="246" name="Shape 246"/>
          <p:cNvSpPr/>
          <p:nvPr/>
        </p:nvSpPr>
        <p:spPr>
          <a:xfrm>
            <a:off x="1850950" y="14271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312600" y="3880050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5728150" y="28416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708500" y="12421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3608375" y="23803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51" name="Shape 251"/>
          <p:cNvCxnSpPr>
            <a:stCxn id="249" idx="3"/>
            <a:endCxn id="250" idx="7"/>
          </p:cNvCxnSpPr>
          <p:nvPr/>
        </p:nvCxnSpPr>
        <p:spPr>
          <a:xfrm flipH="1">
            <a:off x="4108503" y="1730955"/>
            <a:ext cx="685800" cy="733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52" name="Shape 252"/>
          <p:cNvCxnSpPr>
            <a:endCxn id="250" idx="5"/>
          </p:cNvCxnSpPr>
          <p:nvPr/>
        </p:nvCxnSpPr>
        <p:spPr>
          <a:xfrm rot="10800000">
            <a:off x="4108471" y="2869130"/>
            <a:ext cx="1619700" cy="182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53" name="Shape 253"/>
          <p:cNvCxnSpPr>
            <a:stCxn id="246" idx="5"/>
            <a:endCxn id="250" idx="1"/>
          </p:cNvCxnSpPr>
          <p:nvPr/>
        </p:nvCxnSpPr>
        <p:spPr>
          <a:xfrm>
            <a:off x="2351046" y="1915930"/>
            <a:ext cx="1343099" cy="548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54" name="Shape 254"/>
          <p:cNvCxnSpPr>
            <a:stCxn id="247" idx="0"/>
            <a:endCxn id="250" idx="3"/>
          </p:cNvCxnSpPr>
          <p:nvPr/>
        </p:nvCxnSpPr>
        <p:spPr>
          <a:xfrm rot="10800000" flipH="1">
            <a:off x="3605549" y="2869050"/>
            <a:ext cx="88500" cy="1011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55" name="Shape 255"/>
          <p:cNvSpPr/>
          <p:nvPr/>
        </p:nvSpPr>
        <p:spPr>
          <a:xfrm>
            <a:off x="937250" y="40896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56" name="Shape 256"/>
          <p:cNvCxnSpPr>
            <a:stCxn id="255" idx="6"/>
            <a:endCxn id="247" idx="2"/>
          </p:cNvCxnSpPr>
          <p:nvPr/>
        </p:nvCxnSpPr>
        <p:spPr>
          <a:xfrm rot="10800000" flipH="1">
            <a:off x="1523149" y="4166249"/>
            <a:ext cx="1789500" cy="2097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57" name="Shape 257"/>
          <p:cNvSpPr/>
          <p:nvPr/>
        </p:nvSpPr>
        <p:spPr>
          <a:xfrm>
            <a:off x="7281275" y="579200"/>
            <a:ext cx="1619700" cy="214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418300" y="1519650"/>
            <a:ext cx="409500" cy="3875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7418300" y="854525"/>
            <a:ext cx="409500" cy="3875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7942150" y="909625"/>
            <a:ext cx="8901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bad actor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7873550" y="1547250"/>
            <a:ext cx="10275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“good” actor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7336400" y="2290300"/>
            <a:ext cx="49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3" name="Shape 263"/>
          <p:cNvSpPr txBox="1"/>
          <p:nvPr/>
        </p:nvSpPr>
        <p:spPr>
          <a:xfrm>
            <a:off x="7850650" y="2124100"/>
            <a:ext cx="1073099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partners with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7187075" y="208025"/>
            <a:ext cx="1808099" cy="2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Legend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Propagating Risk</a:t>
            </a:r>
          </a:p>
        </p:txBody>
      </p:sp>
      <p:sp>
        <p:nvSpPr>
          <p:cNvPr id="270" name="Shape 270"/>
          <p:cNvSpPr/>
          <p:nvPr/>
        </p:nvSpPr>
        <p:spPr>
          <a:xfrm>
            <a:off x="1850950" y="14271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312600" y="3880050"/>
            <a:ext cx="585899" cy="572699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5728150" y="28416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4708500" y="1242125"/>
            <a:ext cx="585899" cy="5726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3608375" y="2380300"/>
            <a:ext cx="585899" cy="572699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75" name="Shape 275"/>
          <p:cNvCxnSpPr>
            <a:stCxn id="273" idx="3"/>
            <a:endCxn id="274" idx="7"/>
          </p:cNvCxnSpPr>
          <p:nvPr/>
        </p:nvCxnSpPr>
        <p:spPr>
          <a:xfrm flipH="1">
            <a:off x="4108503" y="1730955"/>
            <a:ext cx="685800" cy="7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6" name="Shape 276"/>
          <p:cNvCxnSpPr>
            <a:endCxn id="274" idx="5"/>
          </p:cNvCxnSpPr>
          <p:nvPr/>
        </p:nvCxnSpPr>
        <p:spPr>
          <a:xfrm rot="10800000">
            <a:off x="4108471" y="2869130"/>
            <a:ext cx="1619700" cy="18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7" name="Shape 277"/>
          <p:cNvCxnSpPr>
            <a:stCxn id="270" idx="5"/>
            <a:endCxn id="274" idx="1"/>
          </p:cNvCxnSpPr>
          <p:nvPr/>
        </p:nvCxnSpPr>
        <p:spPr>
          <a:xfrm>
            <a:off x="2351046" y="1915930"/>
            <a:ext cx="1343099" cy="548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78" name="Shape 278"/>
          <p:cNvCxnSpPr>
            <a:stCxn id="271" idx="0"/>
            <a:endCxn id="274" idx="3"/>
          </p:cNvCxnSpPr>
          <p:nvPr/>
        </p:nvCxnSpPr>
        <p:spPr>
          <a:xfrm rot="10800000" flipH="1">
            <a:off x="3605549" y="2869050"/>
            <a:ext cx="88500" cy="1011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79" name="Shape 279"/>
          <p:cNvSpPr/>
          <p:nvPr/>
        </p:nvSpPr>
        <p:spPr>
          <a:xfrm>
            <a:off x="937250" y="4089600"/>
            <a:ext cx="585899" cy="5726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80" name="Shape 280"/>
          <p:cNvCxnSpPr>
            <a:stCxn id="279" idx="6"/>
            <a:endCxn id="271" idx="2"/>
          </p:cNvCxnSpPr>
          <p:nvPr/>
        </p:nvCxnSpPr>
        <p:spPr>
          <a:xfrm rot="10800000" flipH="1">
            <a:off x="1523149" y="4166249"/>
            <a:ext cx="1789500" cy="209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1" name="Shape 281"/>
          <p:cNvSpPr/>
          <p:nvPr/>
        </p:nvSpPr>
        <p:spPr>
          <a:xfrm>
            <a:off x="7281275" y="579200"/>
            <a:ext cx="1619700" cy="214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7418300" y="1519650"/>
            <a:ext cx="409500" cy="3875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7418300" y="854525"/>
            <a:ext cx="409500" cy="3875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7942150" y="909625"/>
            <a:ext cx="8901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bad actor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7873550" y="1547250"/>
            <a:ext cx="1027500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“good” actor</a:t>
            </a:r>
          </a:p>
        </p:txBody>
      </p:sp>
      <p:cxnSp>
        <p:nvCxnSpPr>
          <p:cNvPr id="286" name="Shape 286"/>
          <p:cNvCxnSpPr/>
          <p:nvPr/>
        </p:nvCxnSpPr>
        <p:spPr>
          <a:xfrm>
            <a:off x="7336400" y="2290300"/>
            <a:ext cx="491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7" name="Shape 287"/>
          <p:cNvSpPr txBox="1"/>
          <p:nvPr/>
        </p:nvSpPr>
        <p:spPr>
          <a:xfrm>
            <a:off x="7850650" y="2124100"/>
            <a:ext cx="1073099" cy="33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partners with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7187075" y="208025"/>
            <a:ext cx="1808099" cy="2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Legend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Wait, I want to know about ANALYTICS! Not databases...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u="sng">
                <a:solidFill>
                  <a:schemeClr val="dk1"/>
                </a:solidFill>
              </a:rPr>
              <a:t>Goals of an effective approach to analytics: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View data from different angles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Explore relationships in the data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Analyze the influence of entities on others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200">
                <a:solidFill>
                  <a:schemeClr val="dk1"/>
                </a:solidFill>
              </a:rPr>
              <a:t>Shorten data cleaning, exploration, and development cycles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b="1">
                <a:solidFill>
                  <a:schemeClr val="dk1"/>
                </a:solidFill>
              </a:rPr>
              <a:t>Graph databases facilitate these goals!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Network Statistics = Model Features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Betweenness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Closeness</a:t>
            </a:r>
            <a:endParaRPr lang="en" dirty="0"/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PageRank</a:t>
            </a:r>
            <a:endParaRPr lang="en" dirty="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Many More...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565" y="1559330"/>
            <a:ext cx="48006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6434" y="1273883"/>
            <a:ext cx="220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accent3"/>
                </a:solidFill>
                <a:latin typeface="Proxima Nova" panose="020B0604020202020204" charset="0"/>
              </a:rPr>
              <a:t>In/out Degree</a:t>
            </a:r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uiExpand="1" build="p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Original Analytics Base Table</a:t>
            </a:r>
            <a:endParaRPr lang="en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611865"/>
              </p:ext>
            </p:extLst>
          </p:nvPr>
        </p:nvGraphicFramePr>
        <p:xfrm>
          <a:off x="850606" y="1789343"/>
          <a:ext cx="4269995" cy="20320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81511"/>
                <a:gridCol w="822121"/>
                <a:gridCol w="822121"/>
                <a:gridCol w="790243"/>
                <a:gridCol w="853999"/>
              </a:tblGrid>
              <a:tr h="370840"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Occupation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Education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Years</a:t>
                      </a:r>
                      <a:r>
                        <a:rPr lang="en-US" sz="1000" baseline="0" dirty="0" smtClean="0"/>
                        <a:t> E</a:t>
                      </a:r>
                      <a:r>
                        <a:rPr lang="en-US" sz="1000" dirty="0" smtClean="0"/>
                        <a:t>mployed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Num.</a:t>
                      </a:r>
                      <a:r>
                        <a:rPr lang="en-US" sz="1000" baseline="0" dirty="0" smtClean="0"/>
                        <a:t> of P</a:t>
                      </a:r>
                      <a:r>
                        <a:rPr lang="en-US" sz="1000" dirty="0" smtClean="0"/>
                        <a:t>ast</a:t>
                      </a:r>
                      <a:r>
                        <a:rPr lang="en-US" sz="1000" baseline="0" dirty="0" smtClean="0"/>
                        <a:t> V</a:t>
                      </a:r>
                      <a:r>
                        <a:rPr lang="en-US" sz="1000" dirty="0" smtClean="0"/>
                        <a:t>iolations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Branch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Bachelors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New York</a:t>
                      </a:r>
                      <a:endParaRPr lang="en-US" sz="1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Custodian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GED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14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Nashua</a:t>
                      </a:r>
                      <a:endParaRPr lang="en-US" sz="1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Analyst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Masters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3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Scranton</a:t>
                      </a:r>
                      <a:endParaRPr lang="en-US" sz="1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50531"/>
              </p:ext>
            </p:extLst>
          </p:nvPr>
        </p:nvGraphicFramePr>
        <p:xfrm>
          <a:off x="7231309" y="1789344"/>
          <a:ext cx="1110143" cy="203199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10143"/>
              </a:tblGrid>
              <a:tr h="5817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Violation</a:t>
                      </a:r>
                      <a:r>
                        <a:rPr lang="en-US" sz="10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in next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30 Days?</a:t>
                      </a:r>
                      <a:endParaRPr lang="en-US" sz="1000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72726" y="1481566"/>
            <a:ext cx="229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7088" y="1481566"/>
            <a:ext cx="229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Augmented Analytics Base Table</a:t>
            </a:r>
            <a:endParaRPr lang="en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825333"/>
              </p:ext>
            </p:extLst>
          </p:nvPr>
        </p:nvGraphicFramePr>
        <p:xfrm>
          <a:off x="116957" y="1753235"/>
          <a:ext cx="6879265" cy="20320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16252"/>
                <a:gridCol w="851222"/>
                <a:gridCol w="851222"/>
                <a:gridCol w="904268"/>
                <a:gridCol w="798173"/>
                <a:gridCol w="1078784"/>
                <a:gridCol w="689672"/>
                <a:gridCol w="689672"/>
              </a:tblGrid>
              <a:tr h="370840"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Occupation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Education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Years</a:t>
                      </a:r>
                      <a:r>
                        <a:rPr lang="en-US" sz="1000" baseline="0" dirty="0" smtClean="0"/>
                        <a:t> E</a:t>
                      </a:r>
                      <a:r>
                        <a:rPr lang="en-US" sz="1000" dirty="0" smtClean="0"/>
                        <a:t>mployed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Num.</a:t>
                      </a:r>
                      <a:r>
                        <a:rPr lang="en-US" sz="1000" baseline="0" dirty="0" smtClean="0"/>
                        <a:t> of P</a:t>
                      </a:r>
                      <a:r>
                        <a:rPr lang="en-US" sz="1000" dirty="0" smtClean="0"/>
                        <a:t>ast</a:t>
                      </a:r>
                      <a:r>
                        <a:rPr lang="en-US" sz="1000" baseline="0" dirty="0" smtClean="0"/>
                        <a:t> V</a:t>
                      </a:r>
                      <a:r>
                        <a:rPr lang="en-US" sz="1000" dirty="0" smtClean="0"/>
                        <a:t>iolations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smtClean="0"/>
                        <a:t>Branch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 smtClean="0"/>
                    </a:p>
                    <a:p>
                      <a:r>
                        <a:rPr lang="en-US" sz="1000" dirty="0" err="1" smtClean="0"/>
                        <a:t>Betweenness</a:t>
                      </a:r>
                      <a:endParaRPr 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Page Rank</a:t>
                      </a:r>
                      <a:endParaRPr 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Risk</a:t>
                      </a:r>
                      <a:r>
                        <a:rPr lang="en-US" sz="1000" baseline="0" dirty="0" smtClean="0"/>
                        <a:t> Prop.</a:t>
                      </a:r>
                      <a:endParaRPr lang="en-US" sz="1000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Bachelors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0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New York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1.6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1.7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0.1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Custodian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GED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14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Nashua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-1.3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-2.0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1.2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Analyst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Masters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1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3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Scranton</a:t>
                      </a:r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2.0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2.4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 smtClean="0"/>
                        <a:t>2.8</a:t>
                      </a:r>
                      <a:endParaRPr lang="en-US" sz="1000" b="1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chemeClr val="accent6">
                            <a:lumMod val="0"/>
                            <a:lumOff val="100000"/>
                          </a:schemeClr>
                        </a:gs>
                        <a:gs pos="35000">
                          <a:schemeClr val="accent6">
                            <a:lumMod val="0"/>
                            <a:lumOff val="100000"/>
                          </a:schemeClr>
                        </a:gs>
                        <a:gs pos="100000">
                          <a:schemeClr val="accent6">
                            <a:lumMod val="100000"/>
                          </a:schemeClr>
                        </a:gs>
                      </a:gsLst>
                      <a:path path="circle">
                        <a:fillToRect l="50000" t="-80000" r="50000" b="180000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539140"/>
              </p:ext>
            </p:extLst>
          </p:nvPr>
        </p:nvGraphicFramePr>
        <p:xfrm>
          <a:off x="7667244" y="1753236"/>
          <a:ext cx="1110143" cy="203199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10143"/>
              </a:tblGrid>
              <a:tr h="58173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Violation</a:t>
                      </a:r>
                      <a:r>
                        <a:rPr lang="en-US" sz="1000" baseline="0" dirty="0" smtClean="0"/>
                        <a:t>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in next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30 Days?</a:t>
                      </a:r>
                      <a:endParaRPr lang="en-US" sz="1000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62566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8567" y="1445457"/>
            <a:ext cx="229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Predictors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73023" y="1445458"/>
            <a:ext cx="229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1999" y="1445456"/>
            <a:ext cx="229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Network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4184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Finding Your Network’s “Communities”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349" y="1196425"/>
            <a:ext cx="3205075" cy="35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Who Is Using Graph Databases?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24" y="1910550"/>
            <a:ext cx="1238750" cy="1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l="14282" t="21295" r="14975" b="36053"/>
          <a:stretch/>
        </p:blipFill>
        <p:spPr>
          <a:xfrm>
            <a:off x="5282775" y="3611280"/>
            <a:ext cx="2587374" cy="11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5">
            <a:alphaModFix/>
          </a:blip>
          <a:srcRect l="7498" t="8817" r="9189" b="13764"/>
          <a:stretch/>
        </p:blipFill>
        <p:spPr>
          <a:xfrm>
            <a:off x="921347" y="3949137"/>
            <a:ext cx="2458853" cy="8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2849405" y="2856657"/>
            <a:ext cx="4012199" cy="99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600" dirty="0"/>
              <a:t>And </a:t>
            </a:r>
            <a:r>
              <a:rPr lang="en" sz="3600" dirty="0" smtClean="0"/>
              <a:t>many </a:t>
            </a:r>
            <a:r>
              <a:rPr lang="en" sz="3600" dirty="0"/>
              <a:t>m</a:t>
            </a:r>
            <a:r>
              <a:rPr lang="en" sz="3600" dirty="0" smtClean="0"/>
              <a:t>ore</a:t>
            </a:r>
            <a:r>
              <a:rPr lang="en" sz="3600" dirty="0"/>
              <a:t>...</a:t>
            </a:r>
          </a:p>
        </p:txBody>
      </p:sp>
      <p:pic>
        <p:nvPicPr>
          <p:cNvPr id="1026" name="Picture 2" descr="http://iocareers.state.gov/Main/Content/File/usg-s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021" y="1153572"/>
            <a:ext cx="1513955" cy="151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://nextgenerationtrust.com/wp-content/uploads/bank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24" y="1772900"/>
            <a:ext cx="1514049" cy="15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232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2050" name="Picture 2" descr="http://spark.apache.org/docs/latest/img/graphx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1" y="2008843"/>
            <a:ext cx="2778125" cy="9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neo4j.com/wp-content/themes/neo4jweb/assets/images/neo4j-logo-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25" y="1754510"/>
            <a:ext cx="2143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rientechnologies.com/wp-content/uploads/2014/09/orientdb_logo_2x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58" y="3066760"/>
            <a:ext cx="2082800" cy="9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arangodb.com/wp-content/themes/arangodb-wp-theme/images/logos/arangodb_logo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447" y="2680356"/>
            <a:ext cx="2397125" cy="3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1675" y="1174763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Databases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42324" y="1174763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Analytics Tools</a:t>
            </a:r>
            <a:endParaRPr lang="en-US" dirty="0"/>
          </a:p>
        </p:txBody>
      </p:sp>
      <p:pic>
        <p:nvPicPr>
          <p:cNvPr id="2060" name="Picture 12" descr="https://github.com/thinkaurelius/titan/wiki/images/titan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34" y="3579699"/>
            <a:ext cx="1693124" cy="11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images.techhive.com/images/article/2013/08/apache_giraph-100050182-larg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2996252"/>
            <a:ext cx="2073275" cy="138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2324" y="3970520"/>
            <a:ext cx="1474805" cy="2893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1036" y="3007081"/>
            <a:ext cx="1897859" cy="725481"/>
          </a:xfrm>
          <a:prstGeom prst="rect">
            <a:avLst/>
          </a:prstGeom>
        </p:spPr>
      </p:pic>
      <p:pic>
        <p:nvPicPr>
          <p:cNvPr id="1026" name="Picture 2" descr="https://cdn.evbuc.com/images/12693835/66986120339/1/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63" y="1468033"/>
            <a:ext cx="1432242" cy="76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79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You Should Take Away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Graph databases</a:t>
            </a:r>
            <a:r>
              <a:rPr lang="en" dirty="0" smtClean="0"/>
              <a:t>...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Are </a:t>
            </a:r>
            <a:r>
              <a:rPr lang="en" dirty="0"/>
              <a:t>great for understanding </a:t>
            </a:r>
            <a:r>
              <a:rPr lang="en" dirty="0" smtClean="0"/>
              <a:t>relationships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Facilitate </a:t>
            </a:r>
            <a:r>
              <a:rPr lang="en" dirty="0"/>
              <a:t>time savings on multiple </a:t>
            </a:r>
            <a:r>
              <a:rPr lang="en" dirty="0" smtClean="0"/>
              <a:t>fronts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Unlock </a:t>
            </a:r>
            <a:r>
              <a:rPr lang="en" dirty="0"/>
              <a:t>new analysis </a:t>
            </a:r>
            <a:r>
              <a:rPr lang="en" dirty="0" smtClean="0"/>
              <a:t>opportunities</a:t>
            </a: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Complement </a:t>
            </a:r>
            <a:r>
              <a:rPr lang="en" dirty="0"/>
              <a:t>your existing analytics </a:t>
            </a:r>
            <a:r>
              <a:rPr lang="en" dirty="0" smtClean="0"/>
              <a:t>work</a:t>
            </a:r>
          </a:p>
          <a:p>
            <a:pPr lvl="0" rtl="0">
              <a:spcBef>
                <a:spcPts val="0"/>
              </a:spcBef>
            </a:pPr>
            <a:endParaRPr lang="en" dirty="0" smtClean="0"/>
          </a:p>
          <a:p>
            <a:pPr lvl="0" rtl="0">
              <a:spcBef>
                <a:spcPts val="0"/>
              </a:spcBef>
            </a:pPr>
            <a:r>
              <a:rPr lang="en" dirty="0" smtClean="0"/>
              <a:t>In your organization:</a:t>
            </a:r>
            <a:br>
              <a:rPr lang="en" dirty="0" smtClean="0"/>
            </a:br>
            <a:r>
              <a:rPr lang="en" dirty="0" smtClean="0"/>
              <a:t>How </a:t>
            </a:r>
            <a:r>
              <a:rPr lang="en" dirty="0"/>
              <a:t>could a graph approach be employed to solve problems?</a:t>
            </a:r>
          </a:p>
        </p:txBody>
      </p:sp>
    </p:spTree>
    <p:extLst>
      <p:ext uri="{BB962C8B-B14F-4D97-AF65-F5344CB8AC3E}">
        <p14:creationId xmlns:p14="http://schemas.microsoft.com/office/powerpoint/2010/main" val="32359297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Special Thanks To...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lang="en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Ryan </a:t>
            </a:r>
            <a:r>
              <a:rPr lang="en" dirty="0"/>
              <a:t>Boyd (</a:t>
            </a:r>
            <a:r>
              <a:rPr lang="en" dirty="0" smtClean="0"/>
              <a:t>Neo Technology</a:t>
            </a:r>
            <a:r>
              <a:rPr lang="en" dirty="0"/>
              <a:t>)</a:t>
            </a:r>
            <a:br>
              <a:rPr lang="en" dirty="0"/>
            </a:br>
            <a:endParaRPr lang="en" dirty="0"/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Katya Ognyanova (RPubs Viz)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Thank You! Contact Us with Any Questions! </a:t>
            </a:r>
          </a:p>
        </p:txBody>
      </p:sp>
      <p:sp>
        <p:nvSpPr>
          <p:cNvPr id="7" name="Shape 3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sz="1800" dirty="0"/>
              <a:t>Zach Beaver</a:t>
            </a:r>
          </a:p>
          <a:p>
            <a:pPr rtl="0">
              <a:spcBef>
                <a:spcPts val="0"/>
              </a:spcBef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zach.beaver@elderresearch.com</a:t>
            </a:r>
          </a:p>
          <a:p>
            <a:pPr>
              <a:spcBef>
                <a:spcPts val="0"/>
              </a:spcBef>
              <a:buNone/>
            </a:pPr>
            <a:r>
              <a:rPr lang="en" sz="1800" dirty="0"/>
              <a:t>(855) 973-7673 ext. 721</a:t>
            </a:r>
          </a:p>
        </p:txBody>
      </p:sp>
      <p:sp>
        <p:nvSpPr>
          <p:cNvPr id="9" name="Shape 341"/>
          <p:cNvSpPr txBox="1">
            <a:spLocks/>
          </p:cNvSpPr>
          <p:nvPr/>
        </p:nvSpPr>
        <p:spPr>
          <a:xfrm>
            <a:off x="4722335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>
            <a:endParaRPr lang="pl-PL" dirty="0" smtClean="0"/>
          </a:p>
          <a:p>
            <a:endParaRPr lang="pl-PL" dirty="0" smtClean="0"/>
          </a:p>
          <a:p>
            <a:r>
              <a:rPr lang="en-US" dirty="0" smtClean="0"/>
              <a:t>Ryan McGibony</a:t>
            </a:r>
            <a:endParaRPr lang="pl-PL" dirty="0" smtClean="0"/>
          </a:p>
          <a:p>
            <a:r>
              <a:rPr lang="en-US" u="sng" dirty="0" smtClean="0">
                <a:solidFill>
                  <a:schemeClr val="hlink"/>
                </a:solidFill>
                <a:hlinkClick r:id="rId3"/>
              </a:rPr>
              <a:t>ryan.mcgibony</a:t>
            </a:r>
            <a:r>
              <a:rPr lang="pl-PL" u="sng" dirty="0" smtClean="0">
                <a:solidFill>
                  <a:schemeClr val="hlink"/>
                </a:solidFill>
                <a:hlinkClick r:id="rId3"/>
              </a:rPr>
              <a:t>@elderresearch.com</a:t>
            </a:r>
          </a:p>
          <a:p>
            <a:r>
              <a:rPr lang="pl-PL" dirty="0" smtClean="0"/>
              <a:t>(855) 973-7673 ext. 72</a:t>
            </a:r>
            <a:r>
              <a:rPr lang="en-US" dirty="0" smtClean="0"/>
              <a:t>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40549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Hype or Substance?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6725"/>
            <a:ext cx="9093999" cy="19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Graphs?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198" y="1135875"/>
            <a:ext cx="3286425" cy="32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2205500" y="1017725"/>
            <a:ext cx="4880999" cy="3712799"/>
          </a:xfrm>
          <a:prstGeom prst="noSmoking">
            <a:avLst>
              <a:gd name="adj" fmla="val 8049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Graphs!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750" y="1398700"/>
            <a:ext cx="3266074" cy="29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187" y="1902512"/>
            <a:ext cx="229552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310225"/>
            <a:ext cx="8520599" cy="59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What Are Graph Databases?</a:t>
            </a:r>
          </a:p>
        </p:txBody>
      </p:sp>
      <p:sp>
        <p:nvSpPr>
          <p:cNvPr id="89" name="Shape 89"/>
          <p:cNvSpPr/>
          <p:nvPr/>
        </p:nvSpPr>
        <p:spPr>
          <a:xfrm>
            <a:off x="4236175" y="1946750"/>
            <a:ext cx="680999" cy="680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4335475" y="2088625"/>
            <a:ext cx="482399" cy="36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Jim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5010225" y="1845200"/>
            <a:ext cx="1093499" cy="2966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 txBox="1"/>
          <p:nvPr/>
        </p:nvSpPr>
        <p:spPr>
          <a:xfrm rot="-765055">
            <a:off x="5004126" y="1701698"/>
            <a:ext cx="1099617" cy="42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Married</a:t>
            </a:r>
          </a:p>
        </p:txBody>
      </p:sp>
      <p:sp>
        <p:nvSpPr>
          <p:cNvPr id="93" name="Shape 93"/>
          <p:cNvSpPr/>
          <p:nvPr/>
        </p:nvSpPr>
        <p:spPr>
          <a:xfrm>
            <a:off x="6205725" y="1492700"/>
            <a:ext cx="680999" cy="680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6269500" y="1648700"/>
            <a:ext cx="574499" cy="36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Pam</a:t>
            </a:r>
          </a:p>
        </p:txBody>
      </p:sp>
      <p:sp>
        <p:nvSpPr>
          <p:cNvPr id="95" name="Shape 95"/>
          <p:cNvSpPr/>
          <p:nvPr/>
        </p:nvSpPr>
        <p:spPr>
          <a:xfrm>
            <a:off x="7378500" y="2668600"/>
            <a:ext cx="680999" cy="680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7351800" y="2806750"/>
            <a:ext cx="734400" cy="55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Dwight</a:t>
            </a:r>
          </a:p>
        </p:txBody>
      </p:sp>
      <p:cxnSp>
        <p:nvCxnSpPr>
          <p:cNvPr id="97" name="Shape 97"/>
          <p:cNvCxnSpPr/>
          <p:nvPr/>
        </p:nvCxnSpPr>
        <p:spPr>
          <a:xfrm>
            <a:off x="4996075" y="2447575"/>
            <a:ext cx="2226600" cy="47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" name="Shape 98"/>
          <p:cNvSpPr txBox="1"/>
          <p:nvPr/>
        </p:nvSpPr>
        <p:spPr>
          <a:xfrm rot="699747">
            <a:off x="5447382" y="2356325"/>
            <a:ext cx="1099702" cy="42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Pranked</a:t>
            </a:r>
          </a:p>
        </p:txBody>
      </p:sp>
      <p:sp>
        <p:nvSpPr>
          <p:cNvPr id="99" name="Shape 99"/>
          <p:cNvSpPr txBox="1"/>
          <p:nvPr/>
        </p:nvSpPr>
        <p:spPr>
          <a:xfrm rot="773330">
            <a:off x="4787206" y="2666061"/>
            <a:ext cx="2180129" cy="7003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1100"/>
              <a:t>Date: “05-16-2007”</a:t>
            </a:r>
          </a:p>
          <a:p>
            <a:pPr algn="ctr">
              <a:spcBef>
                <a:spcPts val="0"/>
              </a:spcBef>
              <a:buNone/>
            </a:pPr>
            <a:r>
              <a:rPr lang="en" sz="1100"/>
              <a:t>Description: “Stapler in Jello”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0645" y="1722947"/>
            <a:ext cx="136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>
                <a:solidFill>
                  <a:schemeClr val="accent3"/>
                </a:solidFill>
                <a:latin typeface="Proxima Nova" panose="020B0604020202020204" charset="0"/>
              </a:rPr>
              <a:t>Nodes</a:t>
            </a:r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0645" y="2194559"/>
            <a:ext cx="136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accent3"/>
                </a:solidFill>
                <a:latin typeface="Proxima Nova" panose="020B0604020202020204" charset="0"/>
              </a:rPr>
              <a:t>Edges</a:t>
            </a:r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449" y="2666898"/>
            <a:ext cx="163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accent3"/>
                </a:solidFill>
                <a:latin typeface="Proxima Nova" panose="020B0604020202020204" charset="0"/>
              </a:rPr>
              <a:t>Properties</a:t>
            </a:r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5698" y="3936677"/>
            <a:ext cx="653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1800" dirty="0">
                <a:solidFill>
                  <a:schemeClr val="accent3"/>
                </a:solidFill>
                <a:latin typeface="Proxima Nova" panose="020B0604020202020204" charset="0"/>
              </a:rPr>
              <a:t>Based on a branch of mathematics called Graph Theory</a:t>
            </a:r>
          </a:p>
          <a:p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59937" y="4358557"/>
            <a:ext cx="636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/>
            <a:r>
              <a:rPr lang="en" sz="1800" dirty="0">
                <a:solidFill>
                  <a:schemeClr val="accent3"/>
                </a:solidFill>
                <a:latin typeface="Proxima Nova" panose="020B0604020202020204" charset="0"/>
              </a:rPr>
              <a:t>Data storage mimics this “Whiteboard” Representation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140" y="1171580"/>
            <a:ext cx="4047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3"/>
                </a:solidFill>
                <a:latin typeface="Proxima Nova" panose="020B0604020202020204" charset="0"/>
              </a:rPr>
              <a:t>Graph Databases store data by using:</a:t>
            </a:r>
            <a:endParaRPr lang="en-US" sz="18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/>
      <p:bldP spid="92" grpId="0"/>
      <p:bldP spid="93" grpId="0" animBg="1"/>
      <p:bldP spid="94" grpId="0"/>
      <p:bldP spid="95" grpId="0" animBg="1"/>
      <p:bldP spid="96" grpId="0"/>
      <p:bldP spid="98" grpId="0"/>
      <p:bldP spid="99" grpId="0"/>
      <p:bldP spid="2" grpId="0"/>
      <p:bldP spid="27" grpId="0"/>
      <p:bldP spid="28" grpId="0"/>
      <p:bldP spid="29" grpId="0"/>
      <p:bldP spid="3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700"/>
              <a:t>How Is This Different from Relational (SQL) Databases?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284000" y="1147087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Relational (SQL) Databases store data using:</a:t>
            </a:r>
          </a:p>
          <a:p>
            <a:pPr marL="9715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Tables</a:t>
            </a:r>
          </a:p>
          <a:p>
            <a:pPr marL="9715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Rows</a:t>
            </a:r>
          </a:p>
          <a:p>
            <a:pPr marL="9715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Columns</a:t>
            </a:r>
          </a:p>
          <a:p>
            <a:pPr marL="971550" lvl="1" indent="-28575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Primary/Foreign </a:t>
            </a:r>
            <a:r>
              <a:rPr lang="en" sz="1800" dirty="0" smtClean="0"/>
              <a:t>Keys</a:t>
            </a:r>
            <a:br>
              <a:rPr lang="en" sz="1800" dirty="0" smtClean="0"/>
            </a:b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Based on Relational Algebra and Set Theory</a:t>
            </a:r>
          </a:p>
          <a:p>
            <a:pPr marL="457200" lvl="0" indent="-228600">
              <a:spcBef>
                <a:spcPts val="0"/>
              </a:spcBef>
            </a:pPr>
            <a:r>
              <a:rPr lang="en" dirty="0"/>
              <a:t>Data Storage is Tabular</a:t>
            </a:r>
          </a:p>
        </p:txBody>
      </p:sp>
      <p:graphicFrame>
        <p:nvGraphicFramePr>
          <p:cNvPr id="117" name="Shape 117"/>
          <p:cNvGraphicFramePr/>
          <p:nvPr/>
        </p:nvGraphicFramePr>
        <p:xfrm>
          <a:off x="6493800" y="1395525"/>
          <a:ext cx="1019575" cy="2011500"/>
        </p:xfrm>
        <a:graphic>
          <a:graphicData uri="http://schemas.openxmlformats.org/drawingml/2006/table">
            <a:tbl>
              <a:tblPr>
                <a:noFill/>
                <a:tableStyleId>{EDF0ABA8-C9D0-449E-AD68-E392CE7D22A0}</a:tableStyleId>
              </a:tblPr>
              <a:tblGrid>
                <a:gridCol w="1019575"/>
              </a:tblGrid>
              <a:tr h="301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People</a:t>
                      </a:r>
                    </a:p>
                  </a:txBody>
                  <a:tcPr marL="91425" marR="91425" marT="91425" marB="91425"/>
                </a:tc>
              </a:tr>
              <a:tr h="301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Person_ID 🔑</a:t>
                      </a:r>
                    </a:p>
                  </a:txBody>
                  <a:tcPr marL="91425" marR="91425" marT="91425" marB="91425"/>
                </a:tc>
              </a:tr>
              <a:tr h="301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First_name</a:t>
                      </a:r>
                    </a:p>
                  </a:txBody>
                  <a:tcPr marL="91425" marR="91425" marT="91425" marB="91425"/>
                </a:tc>
              </a:tr>
              <a:tr h="301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Last_name</a:t>
                      </a:r>
                    </a:p>
                  </a:txBody>
                  <a:tcPr marL="91425" marR="91425" marT="91425" marB="91425"/>
                </a:tc>
              </a:tr>
              <a:tr h="272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Address</a:t>
                      </a:r>
                    </a:p>
                  </a:txBody>
                  <a:tcPr marL="91425" marR="91425" marT="91425" marB="91425"/>
                </a:tc>
              </a:tr>
              <a:tr h="301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Phone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18" name="Shape 118"/>
          <p:cNvGraphicFramePr/>
          <p:nvPr/>
        </p:nvGraphicFramePr>
        <p:xfrm>
          <a:off x="4548650" y="2147387"/>
          <a:ext cx="1080300" cy="1415800"/>
        </p:xfrm>
        <a:graphic>
          <a:graphicData uri="http://schemas.openxmlformats.org/drawingml/2006/table">
            <a:tbl>
              <a:tblPr>
                <a:noFill/>
                <a:tableStyleId>{A6F157D7-B540-4702-B8BB-6AC520728320}</a:tableStyleId>
              </a:tblPr>
              <a:tblGrid>
                <a:gridCol w="1080300"/>
              </a:tblGrid>
              <a:tr h="353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Marriages</a:t>
                      </a:r>
                    </a:p>
                  </a:txBody>
                  <a:tcPr marL="91425" marR="91425" marT="91425" marB="91425"/>
                </a:tc>
              </a:tr>
              <a:tr h="353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Spouse1_ID 🔑</a:t>
                      </a:r>
                    </a:p>
                  </a:txBody>
                  <a:tcPr marL="91425" marR="91425" marT="91425" marB="91425"/>
                </a:tc>
              </a:tr>
              <a:tr h="353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Spouse2_ID 🔑</a:t>
                      </a:r>
                    </a:p>
                  </a:txBody>
                  <a:tcPr marL="91425" marR="91425" marT="91425" marB="91425"/>
                </a:tc>
              </a:tr>
              <a:tr h="3539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Marriage_date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19" name="Shape 119"/>
          <p:cNvGraphicFramePr/>
          <p:nvPr/>
        </p:nvGraphicFramePr>
        <p:xfrm>
          <a:off x="7980050" y="3155712"/>
          <a:ext cx="1001450" cy="1676250"/>
        </p:xfrm>
        <a:graphic>
          <a:graphicData uri="http://schemas.openxmlformats.org/drawingml/2006/table">
            <a:tbl>
              <a:tblPr>
                <a:noFill/>
                <a:tableStyleId>{65D481FC-9104-429A-B8E5-A69D1DA42086}</a:tableStyleId>
              </a:tblPr>
              <a:tblGrid>
                <a:gridCol w="1001450"/>
              </a:tblGrid>
              <a:tr h="275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 b="1"/>
                        <a:t>Pranks</a:t>
                      </a:r>
                    </a:p>
                  </a:txBody>
                  <a:tcPr marL="91425" marR="91425" marT="91425" marB="91425"/>
                </a:tc>
              </a:tr>
              <a:tr h="279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Pranker_ID 🔑</a:t>
                      </a:r>
                    </a:p>
                  </a:txBody>
                  <a:tcPr marL="91425" marR="91425" marT="91425" marB="91425"/>
                </a:tc>
              </a:tr>
              <a:tr h="275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Victim_ID 🔑</a:t>
                      </a:r>
                    </a:p>
                  </a:txBody>
                  <a:tcPr marL="91425" marR="91425" marT="91425" marB="91425"/>
                </a:tc>
              </a:tr>
              <a:tr h="275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Prank_date</a:t>
                      </a:r>
                    </a:p>
                  </a:txBody>
                  <a:tcPr marL="91425" marR="91425" marT="91425" marB="91425"/>
                </a:tc>
              </a:tr>
              <a:tr h="275875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Description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120" name="Shape 120"/>
          <p:cNvCxnSpPr/>
          <p:nvPr/>
        </p:nvCxnSpPr>
        <p:spPr>
          <a:xfrm rot="10800000">
            <a:off x="5814050" y="1563825"/>
            <a:ext cx="678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" name="Shape 121"/>
          <p:cNvCxnSpPr/>
          <p:nvPr/>
        </p:nvCxnSpPr>
        <p:spPr>
          <a:xfrm rot="10800000">
            <a:off x="5820850" y="1570574"/>
            <a:ext cx="299" cy="3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2" name="Shape 122"/>
          <p:cNvCxnSpPr/>
          <p:nvPr/>
        </p:nvCxnSpPr>
        <p:spPr>
          <a:xfrm>
            <a:off x="5018125" y="1889200"/>
            <a:ext cx="81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3" name="Shape 123"/>
          <p:cNvCxnSpPr/>
          <p:nvPr/>
        </p:nvCxnSpPr>
        <p:spPr>
          <a:xfrm>
            <a:off x="5031975" y="1882275"/>
            <a:ext cx="6900" cy="26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4" name="Shape 124"/>
          <p:cNvCxnSpPr/>
          <p:nvPr/>
        </p:nvCxnSpPr>
        <p:spPr>
          <a:xfrm flipH="1">
            <a:off x="4954937" y="2054931"/>
            <a:ext cx="83099" cy="8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" name="Shape 125"/>
          <p:cNvCxnSpPr/>
          <p:nvPr/>
        </p:nvCxnSpPr>
        <p:spPr>
          <a:xfrm>
            <a:off x="5038875" y="2054931"/>
            <a:ext cx="94140" cy="900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6" name="Shape 126"/>
          <p:cNvCxnSpPr/>
          <p:nvPr/>
        </p:nvCxnSpPr>
        <p:spPr>
          <a:xfrm rot="10800000">
            <a:off x="7517249" y="1605075"/>
            <a:ext cx="754500" cy="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7" name="Shape 127"/>
          <p:cNvCxnSpPr/>
          <p:nvPr/>
        </p:nvCxnSpPr>
        <p:spPr>
          <a:xfrm>
            <a:off x="8264825" y="1605375"/>
            <a:ext cx="13800" cy="155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/>
          <p:nvPr/>
        </p:nvCxnSpPr>
        <p:spPr>
          <a:xfrm flipH="1">
            <a:off x="8195537" y="3065675"/>
            <a:ext cx="83099" cy="89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" name="Shape 129"/>
          <p:cNvCxnSpPr/>
          <p:nvPr/>
        </p:nvCxnSpPr>
        <p:spPr>
          <a:xfrm>
            <a:off x="8278625" y="3065675"/>
            <a:ext cx="83974" cy="9004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 smtClean="0"/>
              <a:t>Graph DBs               vs.              Relational DBs</a:t>
            </a:r>
            <a:endParaRPr lang="en" dirty="0"/>
          </a:p>
        </p:txBody>
      </p:sp>
      <p:sp>
        <p:nvSpPr>
          <p:cNvPr id="5" name="Shape 135"/>
          <p:cNvSpPr txBox="1">
            <a:spLocks noGrp="1"/>
          </p:cNvSpPr>
          <p:nvPr>
            <p:ph type="body" idx="1"/>
          </p:nvPr>
        </p:nvSpPr>
        <p:spPr>
          <a:xfrm>
            <a:off x="109058" y="1152475"/>
            <a:ext cx="4303552" cy="5344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600" dirty="0" smtClean="0"/>
              <a:t>Data model developed for storing RELATIONSHIPS</a:t>
            </a:r>
            <a:endParaRPr lang="en" sz="1600" dirty="0"/>
          </a:p>
        </p:txBody>
      </p:sp>
      <p:sp>
        <p:nvSpPr>
          <p:cNvPr id="6" name="Shape 136"/>
          <p:cNvSpPr txBox="1">
            <a:spLocks/>
          </p:cNvSpPr>
          <p:nvPr/>
        </p:nvSpPr>
        <p:spPr>
          <a:xfrm>
            <a:off x="4578399" y="1152475"/>
            <a:ext cx="3999899" cy="53448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51435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Data model developed for efficiently storing BUSINESS TRANSACTIONS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057" y="1864882"/>
            <a:ext cx="3941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 panose="020B0604020202020204" charset="0"/>
              </a:rPr>
              <a:t>Efficient ad-hoc querying of </a:t>
            </a:r>
            <a:r>
              <a:rPr lang="en" sz="1600" dirty="0" smtClean="0">
                <a:solidFill>
                  <a:schemeClr val="accent3"/>
                </a:solidFill>
                <a:latin typeface="Proxima Nova" panose="020B0604020202020204" charset="0"/>
              </a:rPr>
              <a:t>relationships</a:t>
            </a:r>
            <a:endParaRPr lang="en" sz="16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057" y="2474733"/>
            <a:ext cx="3366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 smtClean="0">
                <a:solidFill>
                  <a:schemeClr val="accent3"/>
                </a:solidFill>
                <a:latin typeface="Proxima Nova" panose="020B0604020202020204" charset="0"/>
              </a:rPr>
              <a:t>The “Whiteboard model” IS the data model</a:t>
            </a:r>
            <a:endParaRPr lang="en" sz="16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057" y="3184064"/>
            <a:ext cx="3235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 panose="020B0604020202020204" charset="0"/>
              </a:rPr>
              <a:t>Visualized or tabular 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057" y="3694795"/>
            <a:ext cx="2668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 smtClean="0">
                <a:solidFill>
                  <a:schemeClr val="accent3"/>
                </a:solidFill>
                <a:latin typeface="Proxima Nova" panose="020B0604020202020204" charset="0"/>
              </a:rPr>
              <a:t>Schema-independent</a:t>
            </a:r>
            <a:endParaRPr lang="en" sz="16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8399" y="1864881"/>
            <a:ext cx="389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 panose="020B0604020202020204" charset="0"/>
              </a:rPr>
              <a:t>Efficient </a:t>
            </a:r>
            <a:r>
              <a:rPr lang="en" sz="1600" dirty="0" smtClean="0">
                <a:solidFill>
                  <a:schemeClr val="accent3"/>
                </a:solidFill>
                <a:latin typeface="Proxima Nova" panose="020B0604020202020204" charset="0"/>
              </a:rPr>
              <a:t>aggregation and repeatable queries</a:t>
            </a:r>
            <a:endParaRPr lang="en" sz="1600" dirty="0">
              <a:solidFill>
                <a:schemeClr val="accent3"/>
              </a:solidFill>
              <a:latin typeface="Proxima Nova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8399" y="2474733"/>
            <a:ext cx="432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 panose="020B0604020202020204" charset="0"/>
              </a:rPr>
              <a:t>Data model reflects the constraints of efficient storage and anticipated queries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8399" y="3160981"/>
            <a:ext cx="2986481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lnSpc>
                <a:spcPct val="115000"/>
              </a:lnSpc>
              <a:spcAft>
                <a:spcPts val="1600"/>
              </a:spcAft>
              <a:buClr>
                <a:srgbClr val="61616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616161"/>
                </a:solidFill>
                <a:latin typeface="Proxima Nova"/>
                <a:sym typeface="Proxima Nova"/>
              </a:rPr>
              <a:t>Only tabular </a:t>
            </a:r>
            <a:r>
              <a:rPr lang="en" sz="1600" dirty="0" smtClean="0">
                <a:solidFill>
                  <a:srgbClr val="616161"/>
                </a:solidFill>
                <a:latin typeface="Proxima Nova"/>
                <a:sym typeface="Proxima Nova"/>
              </a:rPr>
              <a:t>output</a:t>
            </a:r>
            <a:endParaRPr lang="en" sz="1600" dirty="0">
              <a:solidFill>
                <a:srgbClr val="616161"/>
              </a:solidFill>
              <a:latin typeface="Proxima Nova"/>
              <a:sym typeface="Proxima Nov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8399" y="3694795"/>
            <a:ext cx="2838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accent3"/>
                </a:solidFill>
                <a:latin typeface="Proxima Nova" panose="020B0604020202020204" charset="0"/>
              </a:rPr>
              <a:t>Schema-dependent</a:t>
            </a:r>
          </a:p>
        </p:txBody>
      </p:sp>
    </p:spTree>
    <p:extLst>
      <p:ext uri="{BB962C8B-B14F-4D97-AF65-F5344CB8AC3E}">
        <p14:creationId xmlns:p14="http://schemas.microsoft.com/office/powerpoint/2010/main" val="13508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Tale of Two Analysts (in alternate DB universes)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Manager’s Request: “I want to know all direct reports and how many people they manage each, up to 3 levels down”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50" y="2067487"/>
            <a:ext cx="1685725" cy="168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417" y="2155925"/>
            <a:ext cx="1264281" cy="16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1005612" y="3753225"/>
            <a:ext cx="2142600" cy="71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b="1"/>
              <a:t>Sammy Sequel</a:t>
            </a:r>
            <a:r>
              <a:rPr lang="en"/>
              <a:t> is using a fully normalized SQL Server Database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5918250" y="3841650"/>
            <a:ext cx="2142600" cy="71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Gabby Graph</a:t>
            </a:r>
            <a:r>
              <a:rPr lang="en"/>
              <a:t> is using a Graph Database called Neo4j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786</Words>
  <Application>Microsoft Office PowerPoint</Application>
  <PresentationFormat>On-screen Show (16:9)</PresentationFormat>
  <Paragraphs>260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Proxima Nova</vt:lpstr>
      <vt:lpstr>spearmint</vt:lpstr>
      <vt:lpstr>Beyond SQL: Intro to Graph Databases</vt:lpstr>
      <vt:lpstr>Wait, I want to know about ANALYTICS! Not databases...</vt:lpstr>
      <vt:lpstr>Hype or Substance?</vt:lpstr>
      <vt:lpstr>Graphs?</vt:lpstr>
      <vt:lpstr>Graphs!</vt:lpstr>
      <vt:lpstr>What Are Graph Databases?</vt:lpstr>
      <vt:lpstr>How Is This Different from Relational (SQL) Databases?</vt:lpstr>
      <vt:lpstr>Graph DBs               vs.              Relational DBs</vt:lpstr>
      <vt:lpstr>A Tale of Two Analysts (in alternate DB universes)</vt:lpstr>
      <vt:lpstr>Sammy works hard all day and produces...</vt:lpstr>
      <vt:lpstr>Gabby finishes her work quickly and produces... </vt:lpstr>
      <vt:lpstr> From RDBMS…    …to Graph</vt:lpstr>
      <vt:lpstr>PowerPoint Presentation</vt:lpstr>
      <vt:lpstr>A No-Code Version</vt:lpstr>
      <vt:lpstr>Graph DBs and an Analytics Workflow</vt:lpstr>
      <vt:lpstr>How Do Graphs Support Analytics?</vt:lpstr>
      <vt:lpstr>Risk Propagation (Pre-Propagation)</vt:lpstr>
      <vt:lpstr>Propagating Risk</vt:lpstr>
      <vt:lpstr>After Propagating Risk</vt:lpstr>
      <vt:lpstr>Network Statistics = Model Features</vt:lpstr>
      <vt:lpstr>Original Analytics Base Table</vt:lpstr>
      <vt:lpstr>Augmented Analytics Base Table</vt:lpstr>
      <vt:lpstr>Finding Your Network’s “Communities”</vt:lpstr>
      <vt:lpstr>Who Is Using Graph Databases?</vt:lpstr>
      <vt:lpstr>Technology</vt:lpstr>
      <vt:lpstr>What You Should Take Away</vt:lpstr>
      <vt:lpstr>Special Thanks To...</vt:lpstr>
      <vt:lpstr>Thank You! Contact Us with Any Questions!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SQL: Intro to Graph Databases</dc:title>
  <dc:creator>Zachary Beaver</dc:creator>
  <cp:lastModifiedBy>Ryan McGibony</cp:lastModifiedBy>
  <cp:revision>32</cp:revision>
  <dcterms:modified xsi:type="dcterms:W3CDTF">2017-05-29T18:40:58Z</dcterms:modified>
</cp:coreProperties>
</file>